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6"/>
  </p:notesMasterIdLst>
  <p:sldIdLst>
    <p:sldId id="256" r:id="rId2"/>
    <p:sldId id="258" r:id="rId3"/>
    <p:sldId id="259" r:id="rId4"/>
    <p:sldId id="260" r:id="rId5"/>
    <p:sldId id="265" r:id="rId6"/>
    <p:sldId id="268" r:id="rId7"/>
    <p:sldId id="266" r:id="rId8"/>
    <p:sldId id="257" r:id="rId9"/>
    <p:sldId id="267" r:id="rId10"/>
    <p:sldId id="269" r:id="rId11"/>
    <p:sldId id="273" r:id="rId12"/>
    <p:sldId id="270" r:id="rId13"/>
    <p:sldId id="271" r:id="rId14"/>
    <p:sldId id="272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8" d="100"/>
          <a:sy n="88" d="100"/>
        </p:scale>
        <p:origin x="-1552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notesMaster" Target="notesMasters/notesMaster1.xml"/><Relationship Id="rId17" Type="http://schemas.openxmlformats.org/officeDocument/2006/relationships/printerSettings" Target="printerSettings/printerSettings1.bin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B83910-C089-5C44-BE82-3AF48D1241BC}" type="datetimeFigureOut">
              <a:rPr lang="en-US" smtClean="0"/>
              <a:pPr/>
              <a:t>3/12/17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49AC10-393E-FA43-A45D-5971D8A9A99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91497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United Nations</a:t>
            </a:r>
            <a:r>
              <a:rPr lang="en-US" baseline="0" dirty="0" smtClean="0"/>
              <a:t> established in 1944, before end of the war.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49AC10-393E-FA43-A45D-5971D8A9A99E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59473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Different flag</a:t>
            </a:r>
            <a:r>
              <a:rPr lang="en-US" baseline="0" dirty="0" smtClean="0"/>
              <a:t> is part of France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49AC10-393E-FA43-A45D-5971D8A9A99E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45923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Cement Attlee became Prime Minister during the Potsdam Conference in Germany. August 1945.</a:t>
            </a:r>
          </a:p>
          <a:p>
            <a:r>
              <a:rPr lang="en-US" dirty="0" smtClean="0"/>
              <a:t>Atomic bomb had not yet been dropped.</a:t>
            </a:r>
          </a:p>
          <a:p>
            <a:r>
              <a:rPr lang="en-US" dirty="0" smtClean="0"/>
              <a:t>Truman had displaced the</a:t>
            </a:r>
            <a:r>
              <a:rPr lang="en-US" baseline="0" dirty="0" smtClean="0"/>
              <a:t> deceased Roosevelt.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49AC10-393E-FA43-A45D-5971D8A9A99E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893074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Cement Attlee became Prime Minister during the Potsdam Conference in Germany. August 1945.</a:t>
            </a:r>
          </a:p>
          <a:p>
            <a:r>
              <a:rPr lang="en-US" dirty="0" smtClean="0"/>
              <a:t>Atomic bomb had not yet been dropped.</a:t>
            </a:r>
          </a:p>
          <a:p>
            <a:r>
              <a:rPr lang="en-US" dirty="0" smtClean="0"/>
              <a:t>Truman had displaced the</a:t>
            </a:r>
            <a:r>
              <a:rPr lang="en-US" baseline="0" dirty="0" smtClean="0"/>
              <a:t> </a:t>
            </a:r>
            <a:r>
              <a:rPr lang="en-US" baseline="0" smtClean="0"/>
              <a:t>deceased Roosevelt.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49AC10-393E-FA43-A45D-5971D8A9A99E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89307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0F4AB-1142-A043-AC68-9D79F82C6638}" type="datetimeFigureOut">
              <a:rPr lang="en-US" smtClean="0"/>
              <a:pPr/>
              <a:t>3/12/17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CC15C-F293-1445-8571-4ED61706D2C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45661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0F4AB-1142-A043-AC68-9D79F82C6638}" type="datetimeFigureOut">
              <a:rPr lang="en-US" smtClean="0"/>
              <a:pPr/>
              <a:t>3/12/17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CC15C-F293-1445-8571-4ED61706D2C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5980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0F4AB-1142-A043-AC68-9D79F82C6638}" type="datetimeFigureOut">
              <a:rPr lang="en-US" smtClean="0"/>
              <a:pPr/>
              <a:t>3/12/17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CC15C-F293-1445-8571-4ED61706D2C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94776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0F4AB-1142-A043-AC68-9D79F82C6638}" type="datetimeFigureOut">
              <a:rPr lang="en-US" smtClean="0"/>
              <a:pPr/>
              <a:t>3/12/17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CC15C-F293-1445-8571-4ED61706D2C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169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0F4AB-1142-A043-AC68-9D79F82C6638}" type="datetimeFigureOut">
              <a:rPr lang="en-US" smtClean="0"/>
              <a:pPr/>
              <a:t>3/12/17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CC15C-F293-1445-8571-4ED61706D2C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31331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0F4AB-1142-A043-AC68-9D79F82C6638}" type="datetimeFigureOut">
              <a:rPr lang="en-US" smtClean="0"/>
              <a:pPr/>
              <a:t>3/12/17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CC15C-F293-1445-8571-4ED61706D2C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661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0F4AB-1142-A043-AC68-9D79F82C6638}" type="datetimeFigureOut">
              <a:rPr lang="en-US" smtClean="0"/>
              <a:pPr/>
              <a:t>3/12/17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CC15C-F293-1445-8571-4ED61706D2C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68532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0F4AB-1142-A043-AC68-9D79F82C6638}" type="datetimeFigureOut">
              <a:rPr lang="en-US" smtClean="0"/>
              <a:pPr/>
              <a:t>3/12/17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CC15C-F293-1445-8571-4ED61706D2C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40927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0F4AB-1142-A043-AC68-9D79F82C6638}" type="datetimeFigureOut">
              <a:rPr lang="en-US" smtClean="0"/>
              <a:pPr/>
              <a:t>3/12/17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CC15C-F293-1445-8571-4ED61706D2C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50962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0F4AB-1142-A043-AC68-9D79F82C6638}" type="datetimeFigureOut">
              <a:rPr lang="en-US" smtClean="0"/>
              <a:pPr/>
              <a:t>3/12/17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CC15C-F293-1445-8571-4ED61706D2C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66157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0F4AB-1142-A043-AC68-9D79F82C6638}" type="datetimeFigureOut">
              <a:rPr lang="en-US" smtClean="0"/>
              <a:pPr/>
              <a:t>3/12/17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CC15C-F293-1445-8571-4ED61706D2C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88015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E0F4AB-1142-A043-AC68-9D79F82C6638}" type="datetimeFigureOut">
              <a:rPr lang="en-US" smtClean="0"/>
              <a:pPr/>
              <a:t>3/12/17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4CC15C-F293-1445-8571-4ED61706D2C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46725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8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6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5" Type="http://schemas.openxmlformats.org/officeDocument/2006/relationships/image" Target="../media/image9.png"/><Relationship Id="rId6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60400"/>
            <a:ext cx="7772400" cy="1470025"/>
          </a:xfrm>
        </p:spPr>
        <p:txBody>
          <a:bodyPr/>
          <a:lstStyle/>
          <a:p>
            <a:r>
              <a:rPr lang="en-US" dirty="0" smtClean="0"/>
              <a:t>Cold War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36334" y="2235705"/>
            <a:ext cx="7221866" cy="4659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02792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1755" y="902671"/>
            <a:ext cx="9125057" cy="5110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1564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0520" y="101012"/>
            <a:ext cx="5056100" cy="663793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669795" y="1587332"/>
            <a:ext cx="3350797" cy="40318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The Long Telegram</a:t>
            </a:r>
          </a:p>
          <a:p>
            <a:r>
              <a:rPr lang="en-US" sz="3200" dirty="0" smtClean="0"/>
              <a:t>By  X</a:t>
            </a:r>
          </a:p>
          <a:p>
            <a:endParaRPr lang="en-US" sz="3200" dirty="0"/>
          </a:p>
          <a:p>
            <a:endParaRPr lang="en-US" sz="3200" dirty="0" smtClean="0"/>
          </a:p>
          <a:p>
            <a:endParaRPr lang="en-US" sz="3200" dirty="0"/>
          </a:p>
          <a:p>
            <a:endParaRPr lang="en-US" sz="3200" dirty="0" smtClean="0"/>
          </a:p>
          <a:p>
            <a:endParaRPr lang="en-US" sz="3200" dirty="0" smtClean="0"/>
          </a:p>
          <a:p>
            <a:r>
              <a:rPr lang="en-US" sz="3200" dirty="0" smtClean="0"/>
              <a:t>George Kennan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8830680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5629" y="647123"/>
            <a:ext cx="7283069" cy="54342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5168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5629" y="647123"/>
            <a:ext cx="7283069" cy="5434290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107104" y="5553718"/>
            <a:ext cx="2937708" cy="80308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Clement Attlee, Prime Minister of Britain. Had just replaced Churchill.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197212" y="5553718"/>
            <a:ext cx="2937708" cy="80308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Harry Truman, President of the United States. Had just replaced Roosevelt.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365034" y="5335631"/>
            <a:ext cx="2534157" cy="149156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Josef Stalin, General </a:t>
            </a:r>
            <a:r>
              <a:rPr lang="en-US" dirty="0">
                <a:solidFill>
                  <a:schemeClr val="tx1"/>
                </a:solidFill>
              </a:rPr>
              <a:t>Secretary of the Central Committee of the Communist Party of the Soviet </a:t>
            </a:r>
            <a:r>
              <a:rPr lang="en-US" dirty="0" smtClean="0">
                <a:solidFill>
                  <a:schemeClr val="tx1"/>
                </a:solidFill>
              </a:rPr>
              <a:t>Union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37042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72824"/>
          </a:xfrm>
          <a:ln>
            <a:solidFill>
              <a:schemeClr val="tx1"/>
            </a:solidFill>
          </a:ln>
        </p:spPr>
        <p:txBody>
          <a:bodyPr/>
          <a:lstStyle/>
          <a:p>
            <a:r>
              <a:rPr lang="en-US" dirty="0" smtClean="0"/>
              <a:t>How did Stalin think?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“It </a:t>
            </a:r>
            <a:r>
              <a:rPr lang="en-US" dirty="0"/>
              <a:t>is enough that the people know there was an election. The people who cast the votes decide nothing. The people who count the votes decide everything</a:t>
            </a:r>
            <a:r>
              <a:rPr lang="en-US" dirty="0" smtClean="0"/>
              <a:t>.”</a:t>
            </a:r>
            <a:endParaRPr lang="en-US" dirty="0"/>
          </a:p>
          <a:p>
            <a:r>
              <a:rPr lang="en-US" dirty="0" smtClean="0"/>
              <a:t>“Ideas </a:t>
            </a:r>
            <a:r>
              <a:rPr lang="en-US" dirty="0"/>
              <a:t>are more powerful than guns. We would not let our enemies have guns, why should we let them have ideas</a:t>
            </a:r>
            <a:r>
              <a:rPr lang="en-US" dirty="0" smtClean="0"/>
              <a:t>.”</a:t>
            </a:r>
            <a:endParaRPr lang="en-US" dirty="0"/>
          </a:p>
          <a:p>
            <a:r>
              <a:rPr lang="en-US" dirty="0" smtClean="0"/>
              <a:t>“Death </a:t>
            </a:r>
            <a:r>
              <a:rPr lang="en-US" dirty="0"/>
              <a:t>is the solution to all problems. No man - no problem</a:t>
            </a:r>
            <a:r>
              <a:rPr lang="en-US" dirty="0" smtClean="0"/>
              <a:t>.”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60411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4230" y="428384"/>
            <a:ext cx="3631081" cy="272331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2514" y="3622158"/>
            <a:ext cx="3304922" cy="247869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47465" y="3622158"/>
            <a:ext cx="3628229" cy="280363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2514" y="377872"/>
            <a:ext cx="3774644" cy="291677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782405" y="2399029"/>
            <a:ext cx="2749506" cy="2124618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382514" y="2702760"/>
            <a:ext cx="2856076" cy="44893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5347465" y="2702760"/>
            <a:ext cx="2856076" cy="44893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2782405" y="4192062"/>
            <a:ext cx="2856076" cy="33158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382514" y="5783211"/>
            <a:ext cx="8292906" cy="6828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53555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5326" y="482961"/>
            <a:ext cx="3784600" cy="21463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11700" y="661951"/>
            <a:ext cx="3390900" cy="24003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8372" y="3282330"/>
            <a:ext cx="3989640" cy="239378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958985" y="4222661"/>
            <a:ext cx="3739803" cy="248866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20219" y="5903730"/>
            <a:ext cx="236040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United Nations</a:t>
            </a:r>
          </a:p>
          <a:p>
            <a:r>
              <a:rPr lang="en-US" sz="2400" dirty="0"/>
              <a:t>e</a:t>
            </a:r>
            <a:r>
              <a:rPr lang="en-US" sz="2400" dirty="0" smtClean="0"/>
              <a:t>stablished 1944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5302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2135683"/>
            <a:ext cx="8229600" cy="4137112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Terms of the agreement (USA, GB, USSR)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Soviet government in Poland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Declaration of Liberated Europe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Germany divided (USA, GB, France, USSR)</a:t>
            </a:r>
          </a:p>
          <a:p>
            <a:pPr marL="0" indent="0">
              <a:buNone/>
            </a:pPr>
            <a:r>
              <a:rPr lang="en-US" dirty="0" smtClean="0"/>
              <a:t>After the war, the Soviet Union quickly seized control over Romania and Poland. The Cold War had begun. It lasted from 1946 to 1990.</a:t>
            </a:r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27692" y="274638"/>
            <a:ext cx="5204008" cy="1143000"/>
          </a:xfrm>
          <a:ln w="38100" cmpd="sng"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en-US" sz="4000" dirty="0" smtClean="0"/>
              <a:t>Yalta Conference</a:t>
            </a:r>
            <a:br>
              <a:rPr lang="en-US" sz="4000" dirty="0" smtClean="0"/>
            </a:br>
            <a:r>
              <a:rPr lang="en-US" sz="2700" dirty="0" smtClean="0"/>
              <a:t>February 1945</a:t>
            </a:r>
            <a:endParaRPr lang="en-US" sz="27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04925" y="137695"/>
            <a:ext cx="2763877" cy="19996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8299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974" y="1070965"/>
            <a:ext cx="9101584" cy="46816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23750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2953" y="751121"/>
            <a:ext cx="6961756" cy="59060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66582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461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Why was Truman determined to revive German industry?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9508" y="2218427"/>
            <a:ext cx="8706022" cy="4023767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Answer</a:t>
            </a:r>
            <a:r>
              <a:rPr lang="is-IS" dirty="0" smtClean="0"/>
              <a:t> the question above.</a:t>
            </a:r>
          </a:p>
          <a:p>
            <a:r>
              <a:rPr lang="is-IS" sz="3600" dirty="0" smtClean="0"/>
              <a:t>Stalin wanted reparations (payments) from Germany.</a:t>
            </a:r>
          </a:p>
          <a:p>
            <a:r>
              <a:rPr lang="is-IS" dirty="0" smtClean="0"/>
              <a:t>Stalin wanted Poland, Romania, Bulgaria, Hungary, Czechoslovakia. </a:t>
            </a:r>
          </a:p>
          <a:p>
            <a:r>
              <a:rPr lang="is-IS" dirty="0" smtClean="0"/>
              <a:t>The Declaration of Liberated Europe was dead.</a:t>
            </a:r>
          </a:p>
          <a:p>
            <a:r>
              <a:rPr lang="is-IS" dirty="0" smtClean="0"/>
              <a:t>Many countries became satellites of the USSR.</a:t>
            </a:r>
          </a:p>
        </p:txBody>
      </p:sp>
    </p:spTree>
    <p:extLst>
      <p:ext uri="{BB962C8B-B14F-4D97-AF65-F5344CB8AC3E}">
        <p14:creationId xmlns:p14="http://schemas.microsoft.com/office/powerpoint/2010/main" val="25147206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5" descr="C:\Users\rakesh.jawale\Desktop\HSGEO15_TC_C07_L1_ls04\Image.pn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577" y="-10006"/>
            <a:ext cx="9162577" cy="68751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Text Box 3">
            <a:hlinkClick r:id="" action="ppaction://hlinkshowjump?jump=nextslide"/>
          </p:cNvPr>
          <p:cNvSpPr txBox="1">
            <a:spLocks noChangeArrowheads="1"/>
          </p:cNvSpPr>
          <p:nvPr/>
        </p:nvSpPr>
        <p:spPr bwMode="auto">
          <a:xfrm>
            <a:off x="110032" y="1430"/>
            <a:ext cx="7101997" cy="4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314" tIns="41157" rIns="82314" bIns="41157">
            <a:spAutoFit/>
          </a:bodyPr>
          <a:lstStyle>
            <a:lvl1pPr>
              <a:defRPr sz="2400">
                <a:solidFill>
                  <a:schemeClr val="tx1"/>
                </a:solidFill>
                <a:latin typeface="Myriad Pro" charset="0"/>
                <a:ea typeface="ＭＳ Ｐゴシック" charset="0"/>
                <a:cs typeface="Geneva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Myriad Pro" charset="0"/>
                <a:ea typeface="Geneva" charset="0"/>
                <a:cs typeface="Geneva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Myriad Pro" charset="0"/>
                <a:ea typeface="Geneva" charset="0"/>
                <a:cs typeface="Geneva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Myriad Pro" charset="0"/>
                <a:ea typeface="Geneva" charset="0"/>
                <a:cs typeface="Geneva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Myriad Pro" charset="0"/>
                <a:ea typeface="Geneva" charset="0"/>
                <a:cs typeface="Geneva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2400">
                <a:solidFill>
                  <a:schemeClr val="tx1"/>
                </a:solidFill>
                <a:latin typeface="Myriad Pro" charset="0"/>
                <a:ea typeface="Geneva" charset="0"/>
                <a:cs typeface="Geneva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2400">
                <a:solidFill>
                  <a:schemeClr val="tx1"/>
                </a:solidFill>
                <a:latin typeface="Myriad Pro" charset="0"/>
                <a:ea typeface="Geneva" charset="0"/>
                <a:cs typeface="Geneva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2400">
                <a:solidFill>
                  <a:schemeClr val="tx1"/>
                </a:solidFill>
                <a:latin typeface="Myriad Pro" charset="0"/>
                <a:ea typeface="Geneva" charset="0"/>
                <a:cs typeface="Geneva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2400">
                <a:solidFill>
                  <a:schemeClr val="tx1"/>
                </a:solidFill>
                <a:latin typeface="Myriad Pro" charset="0"/>
                <a:ea typeface="Geneva" charset="0"/>
                <a:cs typeface="Geneva" charset="0"/>
              </a:defRPr>
            </a:lvl9pPr>
          </a:lstStyle>
          <a:p>
            <a:r>
              <a:rPr lang="en-US" b="1">
                <a:solidFill>
                  <a:schemeClr val="bg1"/>
                </a:solidFill>
                <a:latin typeface="Verdana" charset="0"/>
              </a:rPr>
              <a:t>Churchill</a:t>
            </a:r>
            <a:r>
              <a:rPr lang="ja-JP" altLang="en-US" b="1">
                <a:solidFill>
                  <a:schemeClr val="bg1"/>
                </a:solidFill>
                <a:latin typeface="Verdana" charset="0"/>
              </a:rPr>
              <a:t>’</a:t>
            </a:r>
            <a:r>
              <a:rPr lang="en-US" b="1">
                <a:solidFill>
                  <a:schemeClr val="bg1"/>
                </a:solidFill>
                <a:latin typeface="Verdana" charset="0"/>
              </a:rPr>
              <a:t>s Iron Curtain Speech</a:t>
            </a:r>
          </a:p>
        </p:txBody>
      </p:sp>
      <p:sp>
        <p:nvSpPr>
          <p:cNvPr id="3076" name="Text Box 14">
            <a:hlinkClick r:id="" action="ppaction://hlinkshowjump?jump=nextslide"/>
          </p:cNvPr>
          <p:cNvSpPr txBox="1">
            <a:spLocks noChangeArrowheads="1"/>
          </p:cNvSpPr>
          <p:nvPr/>
        </p:nvSpPr>
        <p:spPr bwMode="auto">
          <a:xfrm>
            <a:off x="770217" y="1187787"/>
            <a:ext cx="7722171" cy="52075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314" tIns="41157" rIns="82314" bIns="41157">
            <a:spAutoFit/>
          </a:bodyPr>
          <a:lstStyle>
            <a:lvl1pPr>
              <a:defRPr sz="2400">
                <a:solidFill>
                  <a:schemeClr val="tx1"/>
                </a:solidFill>
                <a:latin typeface="Myriad Pro" charset="0"/>
                <a:ea typeface="ＭＳ Ｐゴシック" charset="0"/>
                <a:cs typeface="Geneva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Myriad Pro" charset="0"/>
                <a:ea typeface="Geneva" charset="0"/>
                <a:cs typeface="Geneva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Myriad Pro" charset="0"/>
                <a:ea typeface="Geneva" charset="0"/>
                <a:cs typeface="Geneva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Myriad Pro" charset="0"/>
                <a:ea typeface="Geneva" charset="0"/>
                <a:cs typeface="Geneva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Myriad Pro" charset="0"/>
                <a:ea typeface="Geneva" charset="0"/>
                <a:cs typeface="Geneva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2400">
                <a:solidFill>
                  <a:schemeClr val="tx1"/>
                </a:solidFill>
                <a:latin typeface="Myriad Pro" charset="0"/>
                <a:ea typeface="Geneva" charset="0"/>
                <a:cs typeface="Geneva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2400">
                <a:solidFill>
                  <a:schemeClr val="tx1"/>
                </a:solidFill>
                <a:latin typeface="Myriad Pro" charset="0"/>
                <a:ea typeface="Geneva" charset="0"/>
                <a:cs typeface="Geneva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2400">
                <a:solidFill>
                  <a:schemeClr val="tx1"/>
                </a:solidFill>
                <a:latin typeface="Myriad Pro" charset="0"/>
                <a:ea typeface="Geneva" charset="0"/>
                <a:cs typeface="Geneva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2400">
                <a:solidFill>
                  <a:schemeClr val="tx1"/>
                </a:solidFill>
                <a:latin typeface="Myriad Pro" charset="0"/>
                <a:ea typeface="Geneva" charset="0"/>
                <a:cs typeface="Geneva" charset="0"/>
              </a:defRPr>
            </a:lvl9pPr>
          </a:lstStyle>
          <a:p>
            <a:r>
              <a:rPr lang="en-US" dirty="0">
                <a:latin typeface="Verdana" charset="0"/>
              </a:rPr>
              <a:t>From Stettin in the Baltic to Trieste in the Adriatic an ‘</a:t>
            </a:r>
            <a:r>
              <a:rPr lang="en-US" i="1" dirty="0">
                <a:latin typeface="Verdana" charset="0"/>
              </a:rPr>
              <a:t>iron curtain</a:t>
            </a:r>
            <a:r>
              <a:rPr lang="en-US" dirty="0">
                <a:latin typeface="Verdana" charset="0"/>
              </a:rPr>
              <a:t>’ has descended across the Continent. Behind that line lie all the capitals of the ancient states of Central and Eastern Europe. Warsaw, Berlin, Prague, Vienna, Budapest, Belgrade, Bucharest and Sofia; all these famous cities and the populations around them lie in what I must call the </a:t>
            </a:r>
            <a:r>
              <a:rPr lang="en-US" i="1" dirty="0">
                <a:latin typeface="Verdana" charset="0"/>
              </a:rPr>
              <a:t>Soviet sphere</a:t>
            </a:r>
            <a:r>
              <a:rPr lang="en-US" dirty="0">
                <a:latin typeface="Verdana" charset="0"/>
              </a:rPr>
              <a:t>, and all are subject, in one form or another, not only to Soviet influence but to a very high and in </a:t>
            </a:r>
            <a:r>
              <a:rPr lang="en-US" dirty="0" smtClean="0">
                <a:latin typeface="Verdana" charset="0"/>
              </a:rPr>
              <a:t>some cases </a:t>
            </a:r>
            <a:r>
              <a:rPr lang="en-US" i="1" dirty="0">
                <a:latin typeface="Verdana" charset="0"/>
              </a:rPr>
              <a:t>increasing measure of control </a:t>
            </a:r>
            <a:r>
              <a:rPr lang="en-US" dirty="0">
                <a:latin typeface="Verdana" charset="0"/>
              </a:rPr>
              <a:t>from Moscow.</a:t>
            </a:r>
            <a:endParaRPr lang="en-US" sz="2900" b="1" dirty="0">
              <a:solidFill>
                <a:srgbClr val="0070C0"/>
              </a:solidFill>
              <a:latin typeface="Arial" charset="0"/>
            </a:endParaRPr>
          </a:p>
          <a:p>
            <a:pPr algn="r">
              <a:spcBef>
                <a:spcPct val="50000"/>
              </a:spcBef>
            </a:pPr>
            <a:r>
              <a:rPr lang="en-US" sz="1800" dirty="0">
                <a:latin typeface="Verdana" charset="0"/>
              </a:rPr>
              <a:t>—Winston Churchill, Westminster College,</a:t>
            </a:r>
          </a:p>
          <a:p>
            <a:pPr algn="r"/>
            <a:r>
              <a:rPr lang="en-US" sz="1800" dirty="0">
                <a:latin typeface="Verdana" charset="0"/>
              </a:rPr>
              <a:t> Fulton, Missouri, March 5, 1946</a:t>
            </a:r>
          </a:p>
        </p:txBody>
      </p:sp>
      <p:sp>
        <p:nvSpPr>
          <p:cNvPr id="3077" name="Text Box 14">
            <a:hlinkClick r:id="" action="ppaction://hlinkshowjump?jump=nextslide"/>
          </p:cNvPr>
          <p:cNvSpPr txBox="1">
            <a:spLocks noChangeArrowheads="1"/>
          </p:cNvSpPr>
          <p:nvPr/>
        </p:nvSpPr>
        <p:spPr bwMode="auto">
          <a:xfrm>
            <a:off x="610172" y="1147765"/>
            <a:ext cx="360101" cy="525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314" tIns="41157" rIns="82314" bIns="41157">
            <a:spAutoFit/>
          </a:bodyPr>
          <a:lstStyle>
            <a:lvl1pPr>
              <a:defRPr sz="2400">
                <a:solidFill>
                  <a:schemeClr val="tx1"/>
                </a:solidFill>
                <a:latin typeface="Myriad Pro" charset="0"/>
                <a:ea typeface="ＭＳ Ｐゴシック" charset="0"/>
                <a:cs typeface="Geneva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Myriad Pro" charset="0"/>
                <a:ea typeface="Geneva" charset="0"/>
                <a:cs typeface="Geneva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Myriad Pro" charset="0"/>
                <a:ea typeface="Geneva" charset="0"/>
                <a:cs typeface="Geneva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Myriad Pro" charset="0"/>
                <a:ea typeface="Geneva" charset="0"/>
                <a:cs typeface="Geneva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Myriad Pro" charset="0"/>
                <a:ea typeface="Geneva" charset="0"/>
                <a:cs typeface="Geneva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2400">
                <a:solidFill>
                  <a:schemeClr val="tx1"/>
                </a:solidFill>
                <a:latin typeface="Myriad Pro" charset="0"/>
                <a:ea typeface="Geneva" charset="0"/>
                <a:cs typeface="Geneva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2400">
                <a:solidFill>
                  <a:schemeClr val="tx1"/>
                </a:solidFill>
                <a:latin typeface="Myriad Pro" charset="0"/>
                <a:ea typeface="Geneva" charset="0"/>
                <a:cs typeface="Geneva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2400">
                <a:solidFill>
                  <a:schemeClr val="tx1"/>
                </a:solidFill>
                <a:latin typeface="Myriad Pro" charset="0"/>
                <a:ea typeface="Geneva" charset="0"/>
                <a:cs typeface="Geneva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2400">
                <a:solidFill>
                  <a:schemeClr val="tx1"/>
                </a:solidFill>
                <a:latin typeface="Myriad Pro" charset="0"/>
                <a:ea typeface="Geneva" charset="0"/>
                <a:cs typeface="Geneva" charset="0"/>
              </a:defRPr>
            </a:lvl9pPr>
          </a:lstStyle>
          <a:p>
            <a:r>
              <a:rPr lang="en-US" sz="2900" b="1">
                <a:solidFill>
                  <a:srgbClr val="0070C0"/>
                </a:solidFill>
                <a:latin typeface="Arial" charset="0"/>
              </a:rPr>
              <a:t>“</a:t>
            </a:r>
          </a:p>
        </p:txBody>
      </p:sp>
      <p:sp>
        <p:nvSpPr>
          <p:cNvPr id="3078" name="Text Box 14">
            <a:hlinkClick r:id="" action="ppaction://hlinkshowjump?jump=nextslide"/>
          </p:cNvPr>
          <p:cNvSpPr txBox="1">
            <a:spLocks noChangeArrowheads="1"/>
          </p:cNvSpPr>
          <p:nvPr/>
        </p:nvSpPr>
        <p:spPr bwMode="auto">
          <a:xfrm>
            <a:off x="7709311" y="4103652"/>
            <a:ext cx="583021" cy="525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80808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82314" tIns="41157" rIns="82314" bIns="41157">
            <a:spAutoFit/>
          </a:bodyPr>
          <a:lstStyle>
            <a:lvl1pPr>
              <a:defRPr sz="2400">
                <a:solidFill>
                  <a:schemeClr val="tx1"/>
                </a:solidFill>
                <a:latin typeface="Myriad Pro" charset="0"/>
                <a:ea typeface="ＭＳ Ｐゴシック" charset="0"/>
                <a:cs typeface="Geneva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Myriad Pro" charset="0"/>
                <a:ea typeface="Geneva" charset="0"/>
                <a:cs typeface="Geneva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Myriad Pro" charset="0"/>
                <a:ea typeface="Geneva" charset="0"/>
                <a:cs typeface="Geneva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Myriad Pro" charset="0"/>
                <a:ea typeface="Geneva" charset="0"/>
                <a:cs typeface="Geneva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Myriad Pro" charset="0"/>
                <a:ea typeface="Geneva" charset="0"/>
                <a:cs typeface="Geneva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2400">
                <a:solidFill>
                  <a:schemeClr val="tx1"/>
                </a:solidFill>
                <a:latin typeface="Myriad Pro" charset="0"/>
                <a:ea typeface="Geneva" charset="0"/>
                <a:cs typeface="Geneva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2400">
                <a:solidFill>
                  <a:schemeClr val="tx1"/>
                </a:solidFill>
                <a:latin typeface="Myriad Pro" charset="0"/>
                <a:ea typeface="Geneva" charset="0"/>
                <a:cs typeface="Geneva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2400">
                <a:solidFill>
                  <a:schemeClr val="tx1"/>
                </a:solidFill>
                <a:latin typeface="Myriad Pro" charset="0"/>
                <a:ea typeface="Geneva" charset="0"/>
                <a:cs typeface="Geneva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2400">
                <a:solidFill>
                  <a:schemeClr val="tx1"/>
                </a:solidFill>
                <a:latin typeface="Myriad Pro" charset="0"/>
                <a:ea typeface="Geneva" charset="0"/>
                <a:cs typeface="Geneva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900" b="1">
                <a:solidFill>
                  <a:srgbClr val="0070C0"/>
                </a:solidFill>
                <a:latin typeface="Arial" charset="0"/>
              </a:rPr>
              <a:t>”</a:t>
            </a:r>
            <a:endParaRPr lang="en-US" b="1">
              <a:latin typeface="Verdan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36063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667" y="443685"/>
            <a:ext cx="8890868" cy="5767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84763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4487</TotalTime>
  <Words>457</Words>
  <Application>Microsoft Macintosh PowerPoint</Application>
  <PresentationFormat>On-screen Show (4:3)</PresentationFormat>
  <Paragraphs>48</Paragraphs>
  <Slides>14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Cold War</vt:lpstr>
      <vt:lpstr>PowerPoint Presentation</vt:lpstr>
      <vt:lpstr>PowerPoint Presentation</vt:lpstr>
      <vt:lpstr>Yalta Conference February 1945</vt:lpstr>
      <vt:lpstr>PowerPoint Presentation</vt:lpstr>
      <vt:lpstr>PowerPoint Presentation</vt:lpstr>
      <vt:lpstr>Why was Truman determined to revive German industry?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How did Stalin think?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Thomas Hagerty</dc:creator>
  <cp:lastModifiedBy>Thomas Hagerty</cp:lastModifiedBy>
  <cp:revision>13</cp:revision>
  <dcterms:created xsi:type="dcterms:W3CDTF">2016-03-14T12:21:21Z</dcterms:created>
  <dcterms:modified xsi:type="dcterms:W3CDTF">2017-03-13T01:13:26Z</dcterms:modified>
</cp:coreProperties>
</file>